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7" r:id="rId3"/>
  </p:sldMasterIdLst>
  <p:notesMasterIdLst>
    <p:notesMasterId r:id="rId8"/>
  </p:notesMasterIdLst>
  <p:sldIdLst>
    <p:sldId id="272" r:id="rId4"/>
    <p:sldId id="313" r:id="rId5"/>
    <p:sldId id="342" r:id="rId6"/>
    <p:sldId id="341" r:id="rId7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1" autoAdjust="0"/>
    <p:restoredTop sz="94261" autoAdjust="0"/>
  </p:normalViewPr>
  <p:slideViewPr>
    <p:cSldViewPr>
      <p:cViewPr>
        <p:scale>
          <a:sx n="97" d="100"/>
          <a:sy n="97" d="100"/>
        </p:scale>
        <p:origin x="-72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40" y="-72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C8ED0-5B1F-4A3D-96D4-C23C01FF3D2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B921C-03D7-489D-A9B5-E3EC3107B396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>
              <a:latin typeface="+mj-lt"/>
            </a:rPr>
            <a:t>Step 1:     9th Grade</a:t>
          </a:r>
          <a:br>
            <a:rPr lang="en-US" sz="1600" b="1" dirty="0">
              <a:latin typeface="+mj-lt"/>
            </a:rPr>
          </a:br>
          <a:r>
            <a:rPr lang="en-US" sz="1600" b="1" i="1" dirty="0">
              <a:latin typeface="+mj-lt"/>
            </a:rPr>
            <a:t>Exploration</a:t>
          </a:r>
        </a:p>
      </dgm:t>
    </dgm:pt>
    <dgm:pt modelId="{F184A637-8820-452B-A3AB-21DECEA2EFA9}" type="parTrans" cxnId="{E1A13F32-27D7-4FDD-8F5D-4CCB6748951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F63BB113-AD5C-4BFC-AB92-3DDB42B69C16}" type="sibTrans" cxnId="{E1A13F32-27D7-4FDD-8F5D-4CCB6748951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840C9E4E-1F53-4351-8089-5EF58334883C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HS based career exploration &amp; college success curricula</a:t>
          </a:r>
        </a:p>
      </dgm:t>
    </dgm:pt>
    <dgm:pt modelId="{108F787A-BF22-45D0-9B34-1B0C2DECC18E}" type="parTrans" cxnId="{6901D4D3-D8C6-48E8-8A7E-5FA55DE3275A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AA59977D-2725-4391-BFDE-4032912FE849}" type="sibTrans" cxnId="{6901D4D3-D8C6-48E8-8A7E-5FA55DE3275A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EADA83DE-E17B-421C-9765-77BB1D440A20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Career interest inventories</a:t>
          </a:r>
        </a:p>
      </dgm:t>
    </dgm:pt>
    <dgm:pt modelId="{9F590224-4E08-4E81-8128-5DD6F63FC5C9}" type="parTrans" cxnId="{5ABFD2E3-E137-481F-946D-8BE15EB9432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8A1E0E8-6352-4135-816B-9FFD532E9B1F}" type="sibTrans" cxnId="{5ABFD2E3-E137-481F-946D-8BE15EB9432D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499B182-EA6D-423C-AEA4-B147221220BB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>
              <a:latin typeface="+mj-lt"/>
            </a:rPr>
            <a:t>Step 2:   10th Grade</a:t>
          </a:r>
          <a:br>
            <a:rPr lang="en-US" sz="1600" b="1" dirty="0">
              <a:latin typeface="+mj-lt"/>
            </a:rPr>
          </a:br>
          <a:r>
            <a:rPr lang="en-US" sz="1600" b="1" i="1" dirty="0">
              <a:latin typeface="+mj-lt"/>
            </a:rPr>
            <a:t>Transition</a:t>
          </a:r>
        </a:p>
      </dgm:t>
    </dgm:pt>
    <dgm:pt modelId="{6AF0449F-9418-445B-A506-1DB73C9F0ED9}" type="parTrans" cxnId="{CB3B5531-A24D-4D68-8DDB-0FDE68344E17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484FDCA-33FF-481A-BFC4-3034879D2060}" type="sibTrans" cxnId="{CB3B5531-A24D-4D68-8DDB-0FDE68344E17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6955DB34-EDF7-4E27-8046-19FBE48CB02B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Continue career exploration &amp; college success curricula</a:t>
          </a:r>
        </a:p>
      </dgm:t>
    </dgm:pt>
    <dgm:pt modelId="{E991815A-EBBC-4364-A8A4-B29267906C2F}" type="parTrans" cxnId="{444210AE-F026-4B48-BF3C-1D552DB7D9AB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F312D3E3-FE39-4D08-95C1-853C389EC80C}" type="sibTrans" cxnId="{444210AE-F026-4B48-BF3C-1D552DB7D9AB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2D8F2F97-8174-4D85-83B6-BFC7EAE35563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>
              <a:latin typeface="+mj-lt"/>
            </a:rPr>
            <a:t>Step 3:  </a:t>
          </a:r>
          <a:r>
            <a:rPr lang="en-US" sz="1600" b="1" dirty="0" smtClean="0">
              <a:latin typeface="+mj-lt"/>
            </a:rPr>
            <a:t> 11th </a:t>
          </a:r>
          <a:r>
            <a:rPr lang="en-US" sz="1600" b="1" dirty="0">
              <a:latin typeface="+mj-lt"/>
            </a:rPr>
            <a:t>&amp; 12th Grades</a:t>
          </a:r>
          <a:br>
            <a:rPr lang="en-US" sz="1600" b="1" dirty="0">
              <a:latin typeface="+mj-lt"/>
            </a:rPr>
          </a:br>
          <a:r>
            <a:rPr lang="en-US" sz="1600" b="1" i="1" dirty="0">
              <a:latin typeface="+mj-lt"/>
            </a:rPr>
            <a:t>Pathways</a:t>
          </a:r>
        </a:p>
      </dgm:t>
    </dgm:pt>
    <dgm:pt modelId="{63861963-4C7F-49D2-AA62-8AE730C1C652}" type="parTrans" cxnId="{357CAAD9-CF2C-418C-89F7-D4F3ADAE1390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39A559BB-C615-4BD1-9B7D-71FC02DECB4B}" type="sibTrans" cxnId="{357CAAD9-CF2C-418C-89F7-D4F3ADAE1390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1FE253FA-93B7-49F4-9800-5BD26A142950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Students enroll in 1-2 classes per semester at BHCC with wraparound supports </a:t>
          </a:r>
        </a:p>
      </dgm:t>
    </dgm:pt>
    <dgm:pt modelId="{96B45E0D-57EF-45D1-B899-C3747DBAE133}" type="parTrans" cxnId="{9B7604E7-9FDA-494D-BA8C-002D69E6B5D0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AD05F95C-A743-4A23-9F08-3011AA20EB29}" type="sibTrans" cxnId="{9B7604E7-9FDA-494D-BA8C-002D69E6B5D0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3F5A9815-FF97-4E94-A22B-705D92CC19FC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Internships/experiential learning opportunities</a:t>
          </a:r>
        </a:p>
      </dgm:t>
    </dgm:pt>
    <dgm:pt modelId="{EF418BFC-74A1-46DD-920E-778BA2EE7632}" type="parTrans" cxnId="{8FAF96DE-43B1-4137-9662-0CA193C4A122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36550A51-F01D-46EE-94FA-ED280652743E}" type="sibTrans" cxnId="{8FAF96DE-43B1-4137-9662-0CA193C4A122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ADE74D0-7AD6-4444-8304-55C8E270089F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Introductory college courses at HS site</a:t>
          </a:r>
        </a:p>
      </dgm:t>
    </dgm:pt>
    <dgm:pt modelId="{AC213F56-59C1-47B3-B729-E5A372F118AD}" type="sibTrans" cxnId="{C2358DC4-4C20-4E28-B1DC-1E215EE5B122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1405A061-EF8B-4A93-8486-4115B6E555BC}" type="parTrans" cxnId="{C2358DC4-4C20-4E28-B1DC-1E215EE5B122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067BB2BC-A387-F44A-ABFC-1BF899205EB5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Students develop educational &amp; career plan</a:t>
          </a:r>
        </a:p>
      </dgm:t>
    </dgm:pt>
    <dgm:pt modelId="{1CDB722B-FEEC-3744-997C-0884E0B50F75}" type="parTrans" cxnId="{2D65ACA3-9814-C64D-923E-412BDAB162D6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D8C2E5AD-F251-EB43-99E8-A2A8BEE782C9}" type="sibTrans" cxnId="{2D65ACA3-9814-C64D-923E-412BDAB162D6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A6F0CDAE-BCE3-1845-874A-425DFE0D6AF5}">
      <dgm:prSet phldrT="[Text]" custT="1"/>
      <dgm:spPr>
        <a:solidFill>
          <a:schemeClr val="tx1">
            <a:lumMod val="85000"/>
            <a:alpha val="90000"/>
          </a:schemeClr>
        </a:solidFill>
        <a:ln>
          <a:solidFill>
            <a:schemeClr val="tx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500" b="1" dirty="0">
              <a:latin typeface="+mj-lt"/>
            </a:rPr>
            <a:t>Students earn between 15 and 24 college credits</a:t>
          </a:r>
        </a:p>
      </dgm:t>
    </dgm:pt>
    <dgm:pt modelId="{8B862081-9054-CA42-8118-A9D31639202E}" type="parTrans" cxnId="{2A491C44-CEEF-304B-9A61-3A546115ADE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9514686E-46E6-2F42-A23A-A89861ED51D5}" type="sibTrans" cxnId="{2A491C44-CEEF-304B-9A61-3A546115ADE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5C38FDCC-19D8-43B7-B9C8-0D7E6070CD50}" type="pres">
      <dgm:prSet presAssocID="{7D3C8ED0-5B1F-4A3D-96D4-C23C01FF3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49463-DD09-4C02-B531-07593799034E}" type="pres">
      <dgm:prSet presAssocID="{40FB921C-03D7-489D-A9B5-E3EC3107B396}" presName="linNode" presStyleCnt="0"/>
      <dgm:spPr/>
    </dgm:pt>
    <dgm:pt modelId="{127ECE55-F793-467A-AA73-2D75B3F9F96A}" type="pres">
      <dgm:prSet presAssocID="{40FB921C-03D7-489D-A9B5-E3EC3107B396}" presName="parentText" presStyleLbl="node1" presStyleIdx="0" presStyleCnt="3" custScaleX="59993" custScaleY="61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DE70C-2808-46D1-AB9F-D5D3094C6827}" type="pres">
      <dgm:prSet presAssocID="{40FB921C-03D7-489D-A9B5-E3EC3107B396}" presName="descendantText" presStyleLbl="alignAccFollowNode1" presStyleIdx="0" presStyleCnt="3" custScaleX="120084" custScaleY="81679" custLinFactNeighborX="-3045" custLinFactNeighborY="-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88F8F-B340-4C7F-9B90-A8DA2DD6B428}" type="pres">
      <dgm:prSet presAssocID="{F63BB113-AD5C-4BFC-AB92-3DDB42B69C16}" presName="sp" presStyleCnt="0"/>
      <dgm:spPr/>
    </dgm:pt>
    <dgm:pt modelId="{3DE3781B-D624-42A6-9181-D9D109953AD5}" type="pres">
      <dgm:prSet presAssocID="{0499B182-EA6D-423C-AEA4-B147221220BB}" presName="linNode" presStyleCnt="0"/>
      <dgm:spPr/>
    </dgm:pt>
    <dgm:pt modelId="{C45D20F0-F071-4CD9-8177-7561722110BD}" type="pres">
      <dgm:prSet presAssocID="{0499B182-EA6D-423C-AEA4-B147221220BB}" presName="parentText" presStyleLbl="node1" presStyleIdx="1" presStyleCnt="3" custScaleX="59993" custScaleY="58368" custLinFactNeighborY="-3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C2BD-E8E2-47FC-8D8C-B648C4C72DB0}" type="pres">
      <dgm:prSet presAssocID="{0499B182-EA6D-423C-AEA4-B147221220BB}" presName="descendantText" presStyleLbl="alignAccFollowNode1" presStyleIdx="1" presStyleCnt="3" custScaleX="125774" custScaleY="77255" custLinFactNeighborY="-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256B-1F8C-4EAC-9840-A6E64B196809}" type="pres">
      <dgm:prSet presAssocID="{0484FDCA-33FF-481A-BFC4-3034879D2060}" presName="sp" presStyleCnt="0"/>
      <dgm:spPr/>
    </dgm:pt>
    <dgm:pt modelId="{896E9F1A-9813-4E88-AABB-59C0EC49230A}" type="pres">
      <dgm:prSet presAssocID="{2D8F2F97-8174-4D85-83B6-BFC7EAE35563}" presName="linNode" presStyleCnt="0"/>
      <dgm:spPr/>
    </dgm:pt>
    <dgm:pt modelId="{43F3F3EC-C7AE-4E93-A979-137105565171}" type="pres">
      <dgm:prSet presAssocID="{2D8F2F97-8174-4D85-83B6-BFC7EAE35563}" presName="parentText" presStyleLbl="node1" presStyleIdx="2" presStyleCnt="3" custScaleX="59993" custScaleY="74461" custLinFactNeighborY="-73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71E8A-8B35-4786-9ED8-BCF36EFFFA30}" type="pres">
      <dgm:prSet presAssocID="{2D8F2F97-8174-4D85-83B6-BFC7EAE35563}" presName="descendantText" presStyleLbl="alignAccFollowNode1" presStyleIdx="2" presStyleCnt="3" custScaleX="121965" custScaleY="88933" custLinFactNeighborY="-7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12DCE-7302-49AA-9071-4BC997252E43}" type="presOf" srcId="{1FE253FA-93B7-49F4-9800-5BD26A142950}" destId="{0DF71E8A-8B35-4786-9ED8-BCF36EFFFA30}" srcOrd="0" destOrd="0" presId="urn:microsoft.com/office/officeart/2005/8/layout/vList5"/>
    <dgm:cxn modelId="{FA03990F-99C1-4978-BBB1-43EB7067582B}" type="presOf" srcId="{6955DB34-EDF7-4E27-8046-19FBE48CB02B}" destId="{ADA6C2BD-E8E2-47FC-8D8C-B648C4C72DB0}" srcOrd="0" destOrd="0" presId="urn:microsoft.com/office/officeart/2005/8/layout/vList5"/>
    <dgm:cxn modelId="{26C056E3-5FEF-4174-B77B-0E48FFAA4696}" type="presOf" srcId="{840C9E4E-1F53-4351-8089-5EF58334883C}" destId="{643DE70C-2808-46D1-AB9F-D5D3094C6827}" srcOrd="0" destOrd="0" presId="urn:microsoft.com/office/officeart/2005/8/layout/vList5"/>
    <dgm:cxn modelId="{8422D568-8093-4F51-BD3C-FA5D714DEEB3}" type="presOf" srcId="{7D3C8ED0-5B1F-4A3D-96D4-C23C01FF3D2E}" destId="{5C38FDCC-19D8-43B7-B9C8-0D7E6070CD50}" srcOrd="0" destOrd="0" presId="urn:microsoft.com/office/officeart/2005/8/layout/vList5"/>
    <dgm:cxn modelId="{0AFD51B8-6E90-4F9F-9C59-A1BBF436099E}" type="presOf" srcId="{2D8F2F97-8174-4D85-83B6-BFC7EAE35563}" destId="{43F3F3EC-C7AE-4E93-A979-137105565171}" srcOrd="0" destOrd="0" presId="urn:microsoft.com/office/officeart/2005/8/layout/vList5"/>
    <dgm:cxn modelId="{2A491C44-CEEF-304B-9A61-3A546115ADE8}" srcId="{2D8F2F97-8174-4D85-83B6-BFC7EAE35563}" destId="{A6F0CDAE-BCE3-1845-874A-425DFE0D6AF5}" srcOrd="1" destOrd="0" parTransId="{8B862081-9054-CA42-8118-A9D31639202E}" sibTransId="{9514686E-46E6-2F42-A23A-A89861ED51D5}"/>
    <dgm:cxn modelId="{62A78258-A230-42CB-B40F-5BD073CB3DB4}" type="presOf" srcId="{3F5A9815-FF97-4E94-A22B-705D92CC19FC}" destId="{0DF71E8A-8B35-4786-9ED8-BCF36EFFFA30}" srcOrd="0" destOrd="2" presId="urn:microsoft.com/office/officeart/2005/8/layout/vList5"/>
    <dgm:cxn modelId="{9B7604E7-9FDA-494D-BA8C-002D69E6B5D0}" srcId="{2D8F2F97-8174-4D85-83B6-BFC7EAE35563}" destId="{1FE253FA-93B7-49F4-9800-5BD26A142950}" srcOrd="0" destOrd="0" parTransId="{96B45E0D-57EF-45D1-B899-C3747DBAE133}" sibTransId="{AD05F95C-A743-4A23-9F08-3011AA20EB29}"/>
    <dgm:cxn modelId="{E1A13F32-27D7-4FDD-8F5D-4CCB67489518}" srcId="{7D3C8ED0-5B1F-4A3D-96D4-C23C01FF3D2E}" destId="{40FB921C-03D7-489D-A9B5-E3EC3107B396}" srcOrd="0" destOrd="0" parTransId="{F184A637-8820-452B-A3AB-21DECEA2EFA9}" sibTransId="{F63BB113-AD5C-4BFC-AB92-3DDB42B69C16}"/>
    <dgm:cxn modelId="{5ABFD2E3-E137-481F-946D-8BE15EB9432D}" srcId="{40FB921C-03D7-489D-A9B5-E3EC3107B396}" destId="{EADA83DE-E17B-421C-9765-77BB1D440A20}" srcOrd="1" destOrd="0" parTransId="{9F590224-4E08-4E81-8128-5DD6F63FC5C9}" sibTransId="{08A1E0E8-6352-4135-816B-9FFD532E9B1F}"/>
    <dgm:cxn modelId="{4B2F917B-A18C-41FC-A6A1-46AD57483239}" type="presOf" srcId="{0ADE74D0-7AD6-4444-8304-55C8E270089F}" destId="{ADA6C2BD-E8E2-47FC-8D8C-B648C4C72DB0}" srcOrd="0" destOrd="1" presId="urn:microsoft.com/office/officeart/2005/8/layout/vList5"/>
    <dgm:cxn modelId="{09E301B3-F99B-4150-8C4A-E6637F980F9C}" type="presOf" srcId="{A6F0CDAE-BCE3-1845-874A-425DFE0D6AF5}" destId="{0DF71E8A-8B35-4786-9ED8-BCF36EFFFA30}" srcOrd="0" destOrd="1" presId="urn:microsoft.com/office/officeart/2005/8/layout/vList5"/>
    <dgm:cxn modelId="{EE0F56EB-6656-4FDB-9705-4561CF391278}" type="presOf" srcId="{0499B182-EA6D-423C-AEA4-B147221220BB}" destId="{C45D20F0-F071-4CD9-8177-7561722110BD}" srcOrd="0" destOrd="0" presId="urn:microsoft.com/office/officeart/2005/8/layout/vList5"/>
    <dgm:cxn modelId="{6901D4D3-D8C6-48E8-8A7E-5FA55DE3275A}" srcId="{40FB921C-03D7-489D-A9B5-E3EC3107B396}" destId="{840C9E4E-1F53-4351-8089-5EF58334883C}" srcOrd="0" destOrd="0" parTransId="{108F787A-BF22-45D0-9B34-1B0C2DECC18E}" sibTransId="{AA59977D-2725-4391-BFDE-4032912FE849}"/>
    <dgm:cxn modelId="{0964F363-71B9-44CD-BC54-420DC29138B6}" type="presOf" srcId="{40FB921C-03D7-489D-A9B5-E3EC3107B396}" destId="{127ECE55-F793-467A-AA73-2D75B3F9F96A}" srcOrd="0" destOrd="0" presId="urn:microsoft.com/office/officeart/2005/8/layout/vList5"/>
    <dgm:cxn modelId="{EFFB1EDE-5B70-431C-8425-72B9231BB33D}" type="presOf" srcId="{067BB2BC-A387-F44A-ABFC-1BF899205EB5}" destId="{ADA6C2BD-E8E2-47FC-8D8C-B648C4C72DB0}" srcOrd="0" destOrd="2" presId="urn:microsoft.com/office/officeart/2005/8/layout/vList5"/>
    <dgm:cxn modelId="{444210AE-F026-4B48-BF3C-1D552DB7D9AB}" srcId="{0499B182-EA6D-423C-AEA4-B147221220BB}" destId="{6955DB34-EDF7-4E27-8046-19FBE48CB02B}" srcOrd="0" destOrd="0" parTransId="{E991815A-EBBC-4364-A8A4-B29267906C2F}" sibTransId="{F312D3E3-FE39-4D08-95C1-853C389EC80C}"/>
    <dgm:cxn modelId="{2D65ACA3-9814-C64D-923E-412BDAB162D6}" srcId="{0499B182-EA6D-423C-AEA4-B147221220BB}" destId="{067BB2BC-A387-F44A-ABFC-1BF899205EB5}" srcOrd="2" destOrd="0" parTransId="{1CDB722B-FEEC-3744-997C-0884E0B50F75}" sibTransId="{D8C2E5AD-F251-EB43-99E8-A2A8BEE782C9}"/>
    <dgm:cxn modelId="{357CAAD9-CF2C-418C-89F7-D4F3ADAE1390}" srcId="{7D3C8ED0-5B1F-4A3D-96D4-C23C01FF3D2E}" destId="{2D8F2F97-8174-4D85-83B6-BFC7EAE35563}" srcOrd="2" destOrd="0" parTransId="{63861963-4C7F-49D2-AA62-8AE730C1C652}" sibTransId="{39A559BB-C615-4BD1-9B7D-71FC02DECB4B}"/>
    <dgm:cxn modelId="{C2358DC4-4C20-4E28-B1DC-1E215EE5B122}" srcId="{0499B182-EA6D-423C-AEA4-B147221220BB}" destId="{0ADE74D0-7AD6-4444-8304-55C8E270089F}" srcOrd="1" destOrd="0" parTransId="{1405A061-EF8B-4A93-8486-4115B6E555BC}" sibTransId="{AC213F56-59C1-47B3-B729-E5A372F118AD}"/>
    <dgm:cxn modelId="{8FAF96DE-43B1-4137-9662-0CA193C4A122}" srcId="{2D8F2F97-8174-4D85-83B6-BFC7EAE35563}" destId="{3F5A9815-FF97-4E94-A22B-705D92CC19FC}" srcOrd="2" destOrd="0" parTransId="{EF418BFC-74A1-46DD-920E-778BA2EE7632}" sibTransId="{36550A51-F01D-46EE-94FA-ED280652743E}"/>
    <dgm:cxn modelId="{CB3B5531-A24D-4D68-8DDB-0FDE68344E17}" srcId="{7D3C8ED0-5B1F-4A3D-96D4-C23C01FF3D2E}" destId="{0499B182-EA6D-423C-AEA4-B147221220BB}" srcOrd="1" destOrd="0" parTransId="{6AF0449F-9418-445B-A506-1DB73C9F0ED9}" sibTransId="{0484FDCA-33FF-481A-BFC4-3034879D2060}"/>
    <dgm:cxn modelId="{D2468C2B-9E2E-4980-B82C-D21339EEDDBE}" type="presOf" srcId="{EADA83DE-E17B-421C-9765-77BB1D440A20}" destId="{643DE70C-2808-46D1-AB9F-D5D3094C6827}" srcOrd="0" destOrd="1" presId="urn:microsoft.com/office/officeart/2005/8/layout/vList5"/>
    <dgm:cxn modelId="{61571D0D-A5E9-494B-A82B-A8ACF68E35B6}" type="presParOf" srcId="{5C38FDCC-19D8-43B7-B9C8-0D7E6070CD50}" destId="{D3949463-DD09-4C02-B531-07593799034E}" srcOrd="0" destOrd="0" presId="urn:microsoft.com/office/officeart/2005/8/layout/vList5"/>
    <dgm:cxn modelId="{57B89B5C-D2C0-4E37-BAD2-58AF397E9D62}" type="presParOf" srcId="{D3949463-DD09-4C02-B531-07593799034E}" destId="{127ECE55-F793-467A-AA73-2D75B3F9F96A}" srcOrd="0" destOrd="0" presId="urn:microsoft.com/office/officeart/2005/8/layout/vList5"/>
    <dgm:cxn modelId="{302E8577-904A-4E81-861D-C1BB88DBCD27}" type="presParOf" srcId="{D3949463-DD09-4C02-B531-07593799034E}" destId="{643DE70C-2808-46D1-AB9F-D5D3094C6827}" srcOrd="1" destOrd="0" presId="urn:microsoft.com/office/officeart/2005/8/layout/vList5"/>
    <dgm:cxn modelId="{0A471564-B00E-4F9E-A8A6-BAE80B06FEE0}" type="presParOf" srcId="{5C38FDCC-19D8-43B7-B9C8-0D7E6070CD50}" destId="{D9C88F8F-B340-4C7F-9B90-A8DA2DD6B428}" srcOrd="1" destOrd="0" presId="urn:microsoft.com/office/officeart/2005/8/layout/vList5"/>
    <dgm:cxn modelId="{B3139C4C-2ADE-4182-8623-52F3DEFDA60F}" type="presParOf" srcId="{5C38FDCC-19D8-43B7-B9C8-0D7E6070CD50}" destId="{3DE3781B-D624-42A6-9181-D9D109953AD5}" srcOrd="2" destOrd="0" presId="urn:microsoft.com/office/officeart/2005/8/layout/vList5"/>
    <dgm:cxn modelId="{7B1DE58F-0D14-4D7B-8C43-303342B9E5F7}" type="presParOf" srcId="{3DE3781B-D624-42A6-9181-D9D109953AD5}" destId="{C45D20F0-F071-4CD9-8177-7561722110BD}" srcOrd="0" destOrd="0" presId="urn:microsoft.com/office/officeart/2005/8/layout/vList5"/>
    <dgm:cxn modelId="{44B0824F-D981-4718-BF2F-AA59EA28892E}" type="presParOf" srcId="{3DE3781B-D624-42A6-9181-D9D109953AD5}" destId="{ADA6C2BD-E8E2-47FC-8D8C-B648C4C72DB0}" srcOrd="1" destOrd="0" presId="urn:microsoft.com/office/officeart/2005/8/layout/vList5"/>
    <dgm:cxn modelId="{2953C0FE-E21C-4C46-8BCA-7349D799129F}" type="presParOf" srcId="{5C38FDCC-19D8-43B7-B9C8-0D7E6070CD50}" destId="{C3FC256B-1F8C-4EAC-9840-A6E64B196809}" srcOrd="3" destOrd="0" presId="urn:microsoft.com/office/officeart/2005/8/layout/vList5"/>
    <dgm:cxn modelId="{4D771173-1734-4DAC-B9BE-9339C53E3C08}" type="presParOf" srcId="{5C38FDCC-19D8-43B7-B9C8-0D7E6070CD50}" destId="{896E9F1A-9813-4E88-AABB-59C0EC49230A}" srcOrd="4" destOrd="0" presId="urn:microsoft.com/office/officeart/2005/8/layout/vList5"/>
    <dgm:cxn modelId="{78C36AAC-6E27-42C1-AB25-D92BAEA30C14}" type="presParOf" srcId="{896E9F1A-9813-4E88-AABB-59C0EC49230A}" destId="{43F3F3EC-C7AE-4E93-A979-137105565171}" srcOrd="0" destOrd="0" presId="urn:microsoft.com/office/officeart/2005/8/layout/vList5"/>
    <dgm:cxn modelId="{9978C8FB-66F8-43DF-8A3F-CB6B8E5C7B09}" type="presParOf" srcId="{896E9F1A-9813-4E88-AABB-59C0EC49230A}" destId="{0DF71E8A-8B35-4786-9ED8-BCF36EFFFA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DE70C-2808-46D1-AB9F-D5D3094C6827}">
      <dsp:nvSpPr>
        <dsp:cNvPr id="0" name=""/>
        <dsp:cNvSpPr/>
      </dsp:nvSpPr>
      <dsp:spPr>
        <a:xfrm rot="5400000">
          <a:off x="3078357" y="-1766083"/>
          <a:ext cx="1387087" cy="4919255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9525" cap="flat" cmpd="sng" algn="ctr">
          <a:solidFill>
            <a:schemeClr val="tx1">
              <a:lumMod val="8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HS based career exploration &amp; college success curricula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Career interest inventories</a:t>
          </a:r>
        </a:p>
      </dsp:txBody>
      <dsp:txXfrm rot="-5400000">
        <a:off x="1312273" y="67713"/>
        <a:ext cx="4851543" cy="1251663"/>
      </dsp:txXfrm>
    </dsp:sp>
    <dsp:sp modelId="{127ECE55-F793-467A-AA73-2D75B3F9F96A}">
      <dsp:nvSpPr>
        <dsp:cNvPr id="0" name=""/>
        <dsp:cNvSpPr/>
      </dsp:nvSpPr>
      <dsp:spPr>
        <a:xfrm>
          <a:off x="27" y="42572"/>
          <a:ext cx="1382411" cy="1305781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Step 1:     9th Grade</a:t>
          </a:r>
          <a:br>
            <a:rPr lang="en-US" sz="1600" b="1" kern="1200" dirty="0">
              <a:latin typeface="+mj-lt"/>
            </a:rPr>
          </a:br>
          <a:r>
            <a:rPr lang="en-US" sz="1600" b="1" i="1" kern="1200" dirty="0">
              <a:latin typeface="+mj-lt"/>
            </a:rPr>
            <a:t>Exploration</a:t>
          </a:r>
        </a:p>
      </dsp:txBody>
      <dsp:txXfrm>
        <a:off x="63770" y="106315"/>
        <a:ext cx="1254925" cy="1178295"/>
      </dsp:txXfrm>
    </dsp:sp>
    <dsp:sp modelId="{ADA6C2BD-E8E2-47FC-8D8C-B648C4C72DB0}">
      <dsp:nvSpPr>
        <dsp:cNvPr id="0" name=""/>
        <dsp:cNvSpPr/>
      </dsp:nvSpPr>
      <dsp:spPr>
        <a:xfrm rot="5400000">
          <a:off x="3221451" y="-418714"/>
          <a:ext cx="1311958" cy="5046683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9525" cap="flat" cmpd="sng" algn="ctr">
          <a:solidFill>
            <a:schemeClr val="tx1">
              <a:lumMod val="8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Continue career exploration &amp; college success curricula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Introductory college courses at HS site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Students develop educational &amp; career plan</a:t>
          </a:r>
        </a:p>
      </dsp:txBody>
      <dsp:txXfrm rot="-5400000">
        <a:off x="1354089" y="1512693"/>
        <a:ext cx="4982638" cy="1183868"/>
      </dsp:txXfrm>
    </dsp:sp>
    <dsp:sp modelId="{C45D20F0-F071-4CD9-8177-7561722110BD}">
      <dsp:nvSpPr>
        <dsp:cNvPr id="0" name=""/>
        <dsp:cNvSpPr/>
      </dsp:nvSpPr>
      <dsp:spPr>
        <a:xfrm>
          <a:off x="27" y="1448656"/>
          <a:ext cx="1354061" cy="1239020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Step 2:   10th Grade</a:t>
          </a:r>
          <a:br>
            <a:rPr lang="en-US" sz="1600" b="1" kern="1200" dirty="0">
              <a:latin typeface="+mj-lt"/>
            </a:rPr>
          </a:br>
          <a:r>
            <a:rPr lang="en-US" sz="1600" b="1" i="1" kern="1200" dirty="0">
              <a:latin typeface="+mj-lt"/>
            </a:rPr>
            <a:t>Transition</a:t>
          </a:r>
        </a:p>
      </dsp:txBody>
      <dsp:txXfrm>
        <a:off x="60511" y="1509140"/>
        <a:ext cx="1233093" cy="1118052"/>
      </dsp:txXfrm>
    </dsp:sp>
    <dsp:sp modelId="{0DF71E8A-8B35-4786-9ED8-BCF36EFFFA30}">
      <dsp:nvSpPr>
        <dsp:cNvPr id="0" name=""/>
        <dsp:cNvSpPr/>
      </dsp:nvSpPr>
      <dsp:spPr>
        <a:xfrm rot="5400000">
          <a:off x="3125456" y="1085512"/>
          <a:ext cx="1510276" cy="4996310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9525" cap="flat" cmpd="sng" algn="ctr">
          <a:solidFill>
            <a:schemeClr val="tx1">
              <a:lumMod val="8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Students enroll in 1-2 classes per semester at BHCC with wraparound supports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Students earn between 15 and 24 college credits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latin typeface="+mj-lt"/>
            </a:rPr>
            <a:t>Internships/experiential learning opportunities</a:t>
          </a:r>
        </a:p>
      </dsp:txBody>
      <dsp:txXfrm rot="-5400000">
        <a:off x="1382439" y="2902255"/>
        <a:ext cx="4922584" cy="1362824"/>
      </dsp:txXfrm>
    </dsp:sp>
    <dsp:sp modelId="{43F3F3EC-C7AE-4E93-A979-137105565171}">
      <dsp:nvSpPr>
        <dsp:cNvPr id="0" name=""/>
        <dsp:cNvSpPr/>
      </dsp:nvSpPr>
      <dsp:spPr>
        <a:xfrm>
          <a:off x="27" y="2758174"/>
          <a:ext cx="1382411" cy="1580637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+mj-lt"/>
            </a:rPr>
            <a:t>Step 3:  </a:t>
          </a:r>
          <a:r>
            <a:rPr lang="en-US" sz="1600" b="1" kern="1200" dirty="0" smtClean="0">
              <a:latin typeface="+mj-lt"/>
            </a:rPr>
            <a:t> 11th </a:t>
          </a:r>
          <a:r>
            <a:rPr lang="en-US" sz="1600" b="1" kern="1200" dirty="0">
              <a:latin typeface="+mj-lt"/>
            </a:rPr>
            <a:t>&amp; 12th Grades</a:t>
          </a:r>
          <a:br>
            <a:rPr lang="en-US" sz="1600" b="1" kern="1200" dirty="0">
              <a:latin typeface="+mj-lt"/>
            </a:rPr>
          </a:br>
          <a:r>
            <a:rPr lang="en-US" sz="1600" b="1" i="1" kern="1200" dirty="0">
              <a:latin typeface="+mj-lt"/>
            </a:rPr>
            <a:t>Pathways</a:t>
          </a:r>
        </a:p>
      </dsp:txBody>
      <dsp:txXfrm>
        <a:off x="67511" y="2825658"/>
        <a:ext cx="1247443" cy="144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861D64E-B952-44EF-A2D3-D8FC209808C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3F77501-7241-4D7D-B4BD-7C94930C8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3263"/>
            <a:ext cx="4683125" cy="351313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97" y="4451125"/>
            <a:ext cx="6096849" cy="4918304"/>
          </a:xfrm>
          <a:noFill/>
          <a:ln/>
        </p:spPr>
        <p:txBody>
          <a:bodyPr/>
          <a:lstStyle/>
          <a:p>
            <a:pPr lvl="2" indent="-342247" defTabSz="792237">
              <a:spcBef>
                <a:spcPct val="50000"/>
              </a:spcBef>
              <a:buClr>
                <a:srgbClr val="0C3825"/>
              </a:buClr>
              <a:tabLst>
                <a:tab pos="285206" algn="l"/>
              </a:tabLst>
            </a:pPr>
            <a:endParaRPr lang="en-US" b="1" dirty="0" smtClean="0">
              <a:solidFill>
                <a:srgbClr val="0C3825"/>
              </a:solidFill>
              <a:latin typeface="Antique Olive"/>
            </a:endParaRPr>
          </a:p>
        </p:txBody>
      </p:sp>
    </p:spTree>
    <p:extLst>
      <p:ext uri="{BB962C8B-B14F-4D97-AF65-F5344CB8AC3E}">
        <p14:creationId xmlns:p14="http://schemas.microsoft.com/office/powerpoint/2010/main" val="397123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10021" y="8900634"/>
            <a:ext cx="3067057" cy="4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91" tIns="46496" rIns="92991" bIns="46496" anchor="b"/>
          <a:lstStyle/>
          <a:p>
            <a:pPr algn="r" defTabSz="930025" eaLnBrk="0" hangingPunct="0"/>
            <a:fld id="{093733EF-ECEC-4E57-8A6D-C5C79A3A80A0}" type="slidenum">
              <a:rPr lang="en-US" sz="1200" i="1">
                <a:solidFill>
                  <a:srgbClr val="000000"/>
                </a:solidFill>
                <a:ea typeface="ＭＳ Ｐゴシック"/>
                <a:cs typeface="ＭＳ Ｐゴシック"/>
              </a:rPr>
              <a:pPr algn="r" defTabSz="930025" eaLnBrk="0" hangingPunct="0"/>
              <a:t>2</a:t>
            </a:fld>
            <a:endParaRPr lang="en-US" sz="1200" i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91" tIns="46496" rIns="92991" bIns="46496">
            <a:normAutofit/>
          </a:bodyPr>
          <a:lstStyle/>
          <a:p>
            <a:pPr indent="235733" defTabSz="634542">
              <a:spcAft>
                <a:spcPct val="50000"/>
              </a:spcAft>
              <a:buClr>
                <a:srgbClr val="026876"/>
              </a:buClr>
            </a:pP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525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6666"/>
              </a:solidFill>
              <a:ea typeface="ＭＳ Ｐゴシック" pitchFamily="34" charset="-128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rgbClr val="1499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6666"/>
              </a:solidFill>
              <a:ea typeface="ＭＳ Ｐゴシック" pitchFamily="34" charset="-128"/>
            </a:endParaRPr>
          </a:p>
        </p:txBody>
      </p:sp>
      <p:pic>
        <p:nvPicPr>
          <p:cNvPr id="6" name="Picture 8" descr="ATD-SSig-3272KRe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590800"/>
            <a:ext cx="6705600" cy="914400"/>
          </a:xfrm>
        </p:spPr>
        <p:txBody>
          <a:bodyPr anchor="b"/>
          <a:lstStyle>
            <a:lvl1pPr algn="r">
              <a:lnSpc>
                <a:spcPts val="24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05200"/>
            <a:ext cx="6705600" cy="838200"/>
          </a:xfrm>
        </p:spPr>
        <p:txBody>
          <a:bodyPr/>
          <a:lstStyle>
            <a:lvl1pPr marL="0" indent="0" algn="r">
              <a:lnSpc>
                <a:spcPts val="2400"/>
              </a:lnSpc>
              <a:buFont typeface="Wingdings" pitchFamily="-112" charset="2"/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732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9262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3886200" cy="4038600"/>
          </a:xfrm>
        </p:spPr>
        <p:txBody>
          <a:bodyPr anchor="ctr">
            <a:noAutofit/>
          </a:bodyPr>
          <a:lstStyle>
            <a:lvl1pPr marL="182880" indent="-347472" algn="l">
              <a:lnSpc>
                <a:spcPct val="100000"/>
              </a:lnSpc>
              <a:buNone/>
              <a:defRPr sz="2800" b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924800" cy="490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7924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724400" y="381000"/>
            <a:ext cx="3886200" cy="4038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22414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924800" cy="4038600"/>
          </a:xfrm>
        </p:spPr>
        <p:txBody>
          <a:bodyPr anchor="ctr">
            <a:noAutofit/>
          </a:bodyPr>
          <a:lstStyle>
            <a:lvl1pPr marL="182880" algn="l">
              <a:buNone/>
              <a:defRPr sz="2800" b="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9248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7924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6016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8"/>
            <a:ext cx="7924800" cy="1349375"/>
          </a:xfrm>
        </p:spPr>
        <p:txBody>
          <a:bodyPr/>
          <a:lstStyle>
            <a:lvl1pPr algn="l">
              <a:lnSpc>
                <a:spcPct val="100000"/>
              </a:lnSpc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18"/>
            <a:ext cx="79248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088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0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3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27277"/>
            <a:ext cx="3886200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9" y="1600200"/>
            <a:ext cx="38861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9" y="2327277"/>
            <a:ext cx="3886199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65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1173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69167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810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381017"/>
            <a:ext cx="4730750" cy="5334001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435101"/>
            <a:ext cx="3008313" cy="42799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86072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4419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3400" y="4986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415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85800" y="1143000"/>
            <a:ext cx="7924800" cy="304800"/>
          </a:xfrm>
        </p:spPr>
        <p:txBody>
          <a:bodyPr/>
          <a:lstStyle>
            <a:lvl1pPr>
              <a:buNone/>
              <a:defRPr sz="1600" b="1" i="1" baseline="0"/>
            </a:lvl1pPr>
            <a:lvl2pPr>
              <a:buNone/>
              <a:defRPr b="0"/>
            </a:lvl2pPr>
            <a:lvl3pPr>
              <a:buNone/>
              <a:defRPr b="0"/>
            </a:lvl3pPr>
            <a:lvl4pPr>
              <a:buNone/>
              <a:defRPr b="0"/>
            </a:lvl4pPr>
            <a:lvl5pPr>
              <a:buNone/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41128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043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3492629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380660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6666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rgbClr val="1499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66666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6" name="Picture 8" descr="ATD-SSig-3272KRe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590800"/>
            <a:ext cx="6705600" cy="914400"/>
          </a:xfrm>
        </p:spPr>
        <p:txBody>
          <a:bodyPr anchor="b"/>
          <a:lstStyle>
            <a:lvl1pPr algn="r">
              <a:lnSpc>
                <a:spcPts val="24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505200"/>
            <a:ext cx="6705600" cy="838200"/>
          </a:xfrm>
        </p:spPr>
        <p:txBody>
          <a:bodyPr/>
          <a:lstStyle>
            <a:lvl1pPr marL="0" indent="0" algn="r">
              <a:lnSpc>
                <a:spcPts val="2400"/>
              </a:lnSpc>
              <a:buFont typeface="Wingdings" pitchFamily="-112" charset="2"/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1055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4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9694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3886200" cy="4038600"/>
          </a:xfrm>
        </p:spPr>
        <p:txBody>
          <a:bodyPr anchor="ctr">
            <a:noAutofit/>
          </a:bodyPr>
          <a:lstStyle>
            <a:lvl1pPr marL="182880" indent="-347472" algn="l">
              <a:lnSpc>
                <a:spcPct val="100000"/>
              </a:lnSpc>
              <a:buNone/>
              <a:defRPr sz="2800" b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924800" cy="490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7924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724400" y="381000"/>
            <a:ext cx="3886200" cy="4038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040906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924800" cy="4038600"/>
          </a:xfrm>
        </p:spPr>
        <p:txBody>
          <a:bodyPr anchor="ctr">
            <a:noAutofit/>
          </a:bodyPr>
          <a:lstStyle>
            <a:lvl1pPr marL="182880" algn="l">
              <a:buNone/>
              <a:defRPr sz="2800" b="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9248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7924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22047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6"/>
            <a:ext cx="7924800" cy="1349375"/>
          </a:xfrm>
        </p:spPr>
        <p:txBody>
          <a:bodyPr/>
          <a:lstStyle>
            <a:lvl1pPr algn="l">
              <a:lnSpc>
                <a:spcPct val="100000"/>
              </a:lnSpc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6"/>
            <a:ext cx="79248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02819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1832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27277"/>
            <a:ext cx="3886200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3" y="1600200"/>
            <a:ext cx="38861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3" y="2327277"/>
            <a:ext cx="3886199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9339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147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11352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810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381005"/>
            <a:ext cx="4730750" cy="5334001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435101"/>
            <a:ext cx="3008313" cy="42799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4181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4419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3400" y="4986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8794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5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85800" y="1143000"/>
            <a:ext cx="7924800" cy="304800"/>
          </a:xfrm>
        </p:spPr>
        <p:txBody>
          <a:bodyPr/>
          <a:lstStyle>
            <a:lvl1pPr>
              <a:buNone/>
              <a:defRPr sz="1600" b="1" i="1" baseline="0"/>
            </a:lvl1pPr>
            <a:lvl2pPr>
              <a:buNone/>
              <a:defRPr b="0"/>
            </a:lvl2pPr>
            <a:lvl3pPr>
              <a:buNone/>
              <a:defRPr b="0"/>
            </a:lvl3pPr>
            <a:lvl4pPr>
              <a:buNone/>
              <a:defRPr b="0"/>
            </a:lvl4pPr>
            <a:lvl5pPr>
              <a:buNone/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578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86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3886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40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0999916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83715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1491-1FD2-4AE7-B4EA-E276BA7DAB7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FEC0-7E61-4F2F-BB23-A6E969E3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9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580390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666666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1"/>
          <p:cNvSpPr>
            <a:spLocks noChangeArrowheads="1"/>
          </p:cNvSpPr>
          <p:nvPr/>
        </p:nvSpPr>
        <p:spPr bwMode="auto">
          <a:xfrm>
            <a:off x="271464" y="6238875"/>
            <a:ext cx="2423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FFFFFF"/>
                </a:solidFill>
                <a:ea typeface="ＭＳ Ｐゴシック" pitchFamily="34" charset="-128"/>
              </a:rPr>
              <a:t>Success is what counts.</a:t>
            </a:r>
          </a:p>
        </p:txBody>
      </p:sp>
      <p:pic>
        <p:nvPicPr>
          <p:cNvPr id="1030" name="Picture 8" descr="ATD-SSig-NT-3272KRev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9" y="5803918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Slide Number Placeholder 1"/>
          <p:cNvSpPr txBox="1">
            <a:spLocks/>
          </p:cNvSpPr>
          <p:nvPr/>
        </p:nvSpPr>
        <p:spPr bwMode="auto">
          <a:xfrm>
            <a:off x="7315209" y="6242050"/>
            <a:ext cx="620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75F00B2-61A9-47C0-98E8-9AEC7EB0D724}" type="slidenum">
              <a:rPr lang="en-US" sz="1200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9pPr>
    </p:titleStyle>
    <p:bodyStyle>
      <a:lvl1pPr marL="342900" indent="-342900" algn="l" rtl="0" eaLnBrk="0" fontAlgn="base" hangingPunct="0">
        <a:lnSpc>
          <a:spcPts val="27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ts val="2700"/>
        </a:lnSpc>
        <a:spcBef>
          <a:spcPts val="9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ts val="2400"/>
        </a:lnSpc>
        <a:spcBef>
          <a:spcPts val="6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580390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666666"/>
                </a:solidFill>
                <a:latin typeface="Arial"/>
                <a:ea typeface="ＭＳ Ｐゴシック" pitchFamily="34" charset="-128"/>
              </a:rPr>
              <a:t> 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1"/>
          <p:cNvSpPr>
            <a:spLocks noChangeArrowheads="1"/>
          </p:cNvSpPr>
          <p:nvPr/>
        </p:nvSpPr>
        <p:spPr bwMode="auto">
          <a:xfrm>
            <a:off x="271464" y="6238875"/>
            <a:ext cx="2423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Success is what counts.</a:t>
            </a:r>
          </a:p>
        </p:txBody>
      </p:sp>
      <p:pic>
        <p:nvPicPr>
          <p:cNvPr id="1030" name="Picture 8" descr="ATD-SSig-NT-3272KRev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3" y="5803906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Slide Number Placeholder 1"/>
          <p:cNvSpPr txBox="1">
            <a:spLocks/>
          </p:cNvSpPr>
          <p:nvPr/>
        </p:nvSpPr>
        <p:spPr bwMode="auto">
          <a:xfrm>
            <a:off x="7315203" y="6242050"/>
            <a:ext cx="620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75F00B2-61A9-47C0-98E8-9AEC7EB0D724}" type="slidenum">
              <a:rPr lang="en-US" sz="1200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itchFamily="-112" charset="0"/>
        </a:defRPr>
      </a:lvl9pPr>
    </p:titleStyle>
    <p:bodyStyle>
      <a:lvl1pPr marL="342900" indent="-342900" algn="l" rtl="0" eaLnBrk="0" fontAlgn="base" hangingPunct="0">
        <a:lnSpc>
          <a:spcPts val="27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ts val="2700"/>
        </a:lnSpc>
        <a:spcBef>
          <a:spcPts val="9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ts val="2400"/>
        </a:lnSpc>
        <a:spcBef>
          <a:spcPts val="6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SzPct val="50000"/>
        <a:buFont typeface="Wingdings" pitchFamily="-112" charset="2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152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endParaRPr lang="en-US" sz="4000" b="0" dirty="0" smtClean="0">
              <a:ln w="13335" cmpd="sng">
                <a:solidFill>
                  <a:srgbClr val="93A299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461" y="1862807"/>
            <a:ext cx="3043078" cy="23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4648200"/>
            <a:ext cx="914400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2954" y="413854"/>
            <a:ext cx="8229600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/>
              <a:t>Bunker Hill Community College </a:t>
            </a:r>
            <a:br>
              <a:rPr lang="en-US" sz="4000" dirty="0" smtClean="0"/>
            </a:br>
            <a:r>
              <a:rPr lang="en-US" sz="4000" dirty="0" smtClean="0"/>
              <a:t>Dual Enrollment/Early College Program</a:t>
            </a:r>
            <a:endParaRPr lang="en-US" sz="4000" dirty="0">
              <a:ln w="13335" cmpd="sng">
                <a:solidFill>
                  <a:srgbClr val="93A299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8" name="Picture 2" descr="M:\Engaged Campus\Logos and Photos\Photos for website\General LC Pics\amparo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095" t="4210"/>
          <a:stretch/>
        </p:blipFill>
        <p:spPr bwMode="auto">
          <a:xfrm>
            <a:off x="457200" y="1866552"/>
            <a:ext cx="2299665" cy="232444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3" descr="M:\Engaged Campus\Logos and Photos\Photos for website\General LC Pics\Inner Orange Line Spring 2010 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352" y="1861654"/>
            <a:ext cx="2219325" cy="230797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954" y="5071264"/>
            <a:ext cx="2895600" cy="11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Dual Enrollment/Early College Program</a:t>
            </a:r>
            <a:endParaRPr lang="en-US" sz="4200" dirty="0">
              <a:ln w="13335" cmpd="sng">
                <a:solidFill>
                  <a:srgbClr val="93A299">
                    <a:lumMod val="50000"/>
                  </a:srgbClr>
                </a:solidFill>
                <a:prstDash val="solid"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OVERVIEW:</a:t>
            </a:r>
            <a:r>
              <a:rPr lang="en-US" dirty="0"/>
              <a:t> </a:t>
            </a:r>
            <a:r>
              <a:rPr lang="en-US" dirty="0" smtClean="0"/>
              <a:t>Over </a:t>
            </a:r>
            <a:r>
              <a:rPr lang="en-US" dirty="0" smtClean="0"/>
              <a:t>800 </a:t>
            </a:r>
            <a:r>
              <a:rPr lang="en-US" dirty="0" smtClean="0"/>
              <a:t>students </a:t>
            </a:r>
            <a:r>
              <a:rPr lang="en-US" dirty="0"/>
              <a:t>from area schools </a:t>
            </a:r>
            <a:r>
              <a:rPr lang="en-US" dirty="0" smtClean="0"/>
              <a:t>and community-based organizations earn </a:t>
            </a:r>
            <a:r>
              <a:rPr lang="en-US" dirty="0"/>
              <a:t>high school and college credits </a:t>
            </a:r>
            <a:r>
              <a:rPr lang="en-US" dirty="0" smtClean="0"/>
              <a:t>simultaneously. All </a:t>
            </a:r>
            <a:r>
              <a:rPr lang="en-US" dirty="0"/>
              <a:t>classes are taught by BHCC faculty.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6934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BHCC </a:t>
            </a:r>
            <a:r>
              <a:rPr lang="en-US" sz="1400" dirty="0"/>
              <a:t>staff advises students on procedures for </a:t>
            </a:r>
            <a:r>
              <a:rPr lang="en-US" sz="1400" dirty="0" smtClean="0"/>
              <a:t>College Placement Testing</a:t>
            </a:r>
            <a:r>
              <a:rPr lang="en-US" sz="1400" dirty="0"/>
              <a:t>, course selection, BHCC enrollment and college </a:t>
            </a:r>
            <a:r>
              <a:rPr lang="en-US" sz="1400" dirty="0" smtClean="0"/>
              <a:t>expectations and ensures </a:t>
            </a:r>
            <a:r>
              <a:rPr lang="en-US" sz="1400" dirty="0"/>
              <a:t>that students are connected to the many academic support programs and resources on campus.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Staff </a:t>
            </a:r>
            <a:r>
              <a:rPr lang="en-US" sz="1400" dirty="0"/>
              <a:t>works closely with BHCC faculty </a:t>
            </a:r>
            <a:r>
              <a:rPr lang="en-US" sz="1400" dirty="0" smtClean="0"/>
              <a:t>and school/CBO </a:t>
            </a:r>
            <a:r>
              <a:rPr lang="en-US" sz="1400" dirty="0"/>
              <a:t>guidance </a:t>
            </a:r>
            <a:r>
              <a:rPr lang="en-US" sz="1400" dirty="0" smtClean="0"/>
              <a:t>counselors/staff </a:t>
            </a:r>
            <a:r>
              <a:rPr lang="en-US" sz="1400" dirty="0"/>
              <a:t>to monitor student </a:t>
            </a:r>
            <a:r>
              <a:rPr lang="en-US" sz="1400" dirty="0" smtClean="0"/>
              <a:t>performance.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Students </a:t>
            </a:r>
            <a:r>
              <a:rPr lang="en-US" sz="1400" dirty="0"/>
              <a:t>in Early College programs participate in an accelerated pathway program from high school to college, allowing them to graduate high </a:t>
            </a:r>
            <a:r>
              <a:rPr lang="en-US" sz="1400" dirty="0" smtClean="0"/>
              <a:t>school with career exploration experience and </a:t>
            </a:r>
            <a:r>
              <a:rPr lang="en-US" sz="1400" dirty="0"/>
              <a:t>having earned as many as </a:t>
            </a:r>
            <a:r>
              <a:rPr lang="en-US" sz="1400" dirty="0" smtClean="0"/>
              <a:t>12 college credits to an Associate’s Degree.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Dual Enrollment and Early College partnerships </a:t>
            </a:r>
            <a:r>
              <a:rPr lang="en-US" sz="1400" dirty="0"/>
              <a:t>advances a mission of equity by </a:t>
            </a:r>
            <a:r>
              <a:rPr lang="en-US" sz="1400" dirty="0" smtClean="0"/>
              <a:t>focusing on </a:t>
            </a:r>
            <a:r>
              <a:rPr lang="en-US" sz="1400" dirty="0"/>
              <a:t>low income, first-generation, students of color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Partnership activities strive to meet and serve students where they are--at their level of academic need, college awareness, language proficiency, disability, etc.--and are geared toward supporting the success of all participating students.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Through </a:t>
            </a:r>
            <a:r>
              <a:rPr lang="en-US" sz="1400" dirty="0"/>
              <a:t>support from the Smith Family </a:t>
            </a:r>
            <a:r>
              <a:rPr lang="en-US" sz="1400" dirty="0" smtClean="0"/>
              <a:t>Foundation, BHCC is currently working toward a centralized model of Early College to bring the work to scale, gather </a:t>
            </a:r>
            <a:r>
              <a:rPr lang="en-US" sz="1400" dirty="0"/>
              <a:t>data and evidence of success and to make a strong case </a:t>
            </a:r>
            <a:r>
              <a:rPr lang="en-US" sz="1400" dirty="0" smtClean="0"/>
              <a:t>that </a:t>
            </a:r>
            <a:r>
              <a:rPr lang="en-US" sz="1400" dirty="0"/>
              <a:t>Early College is a viable </a:t>
            </a:r>
            <a:r>
              <a:rPr lang="en-US" sz="1400" dirty="0" smtClean="0"/>
              <a:t>solution </a:t>
            </a:r>
            <a:r>
              <a:rPr lang="en-US" sz="1400" dirty="0"/>
              <a:t>to talent and economic </a:t>
            </a:r>
            <a:r>
              <a:rPr lang="en-US" sz="1400" dirty="0" smtClean="0"/>
              <a:t>development.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9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Early College </a:t>
            </a:r>
            <a:r>
              <a:rPr lang="en-US" dirty="0" smtClean="0"/>
              <a:t>Model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8460787"/>
              </p:ext>
            </p:extLst>
          </p:nvPr>
        </p:nvGraphicFramePr>
        <p:xfrm>
          <a:off x="685800" y="1295400"/>
          <a:ext cx="640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5"/>
          <p:cNvSpPr>
            <a:spLocks noChangeArrowheads="1"/>
          </p:cNvSpPr>
          <p:nvPr/>
        </p:nvSpPr>
        <p:spPr bwMode="auto">
          <a:xfrm>
            <a:off x="6400800" y="1371600"/>
            <a:ext cx="2554550" cy="4267200"/>
          </a:xfrm>
          <a:prstGeom prst="downArrow">
            <a:avLst>
              <a:gd name="adj1" fmla="val 50000"/>
              <a:gd name="adj2" fmla="val 38209"/>
            </a:avLst>
          </a:prstGeom>
          <a:solidFill>
            <a:srgbClr val="5A5A5A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CURRICULUM ALIGNMENT (Math &amp; English) </a:t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PROFESSIONAL DEVELOPMENT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3810000" y="4724400"/>
            <a:ext cx="1295400" cy="281940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0800000" flipV="1">
            <a:off x="3657600" y="6172199"/>
            <a:ext cx="1600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chemeClr val="accent6"/>
                </a:solidFill>
                <a:effectLst/>
                <a:latin typeface="+mj-lt"/>
                <a:ea typeface="Calibri"/>
                <a:cs typeface="Times New Roman"/>
              </a:rPr>
              <a:t>COLLEGE ENTRY</a:t>
            </a:r>
            <a:endParaRPr lang="en-US" sz="1300" dirty="0">
              <a:solidFill>
                <a:schemeClr val="accent6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2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Alignment &amp; 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Mixed </a:t>
            </a:r>
            <a:r>
              <a:rPr lang="en-US" dirty="0" smtClean="0">
                <a:solidFill>
                  <a:schemeClr val="accent6"/>
                </a:solidFill>
              </a:rPr>
              <a:t>Enrollment Model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Curriculum </a:t>
            </a:r>
            <a:r>
              <a:rPr lang="en-US" b="1" dirty="0" smtClean="0"/>
              <a:t>alignment: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BHCC </a:t>
            </a:r>
            <a:r>
              <a:rPr lang="en-US" dirty="0"/>
              <a:t>and </a:t>
            </a:r>
            <a:r>
              <a:rPr lang="en-US" dirty="0" smtClean="0"/>
              <a:t>high school/CBO </a:t>
            </a:r>
            <a:r>
              <a:rPr lang="en-US" dirty="0"/>
              <a:t>faculty </a:t>
            </a:r>
            <a:r>
              <a:rPr lang="en-US" dirty="0" smtClean="0"/>
              <a:t>collaborate </a:t>
            </a:r>
            <a:r>
              <a:rPr lang="en-US" dirty="0"/>
              <a:t>to align curricula in English and math to help reduce or eliminate the need for students to take developmental courses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 </a:t>
            </a:r>
          </a:p>
          <a:p>
            <a:r>
              <a:rPr lang="en-US" b="1" dirty="0" smtClean="0"/>
              <a:t>Mixed enrollment and Cohort models: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BHCC is one of the only colleges in Massachusetts with on-site classes at partner high schools that use a </a:t>
            </a:r>
            <a:r>
              <a:rPr lang="en-US" i="1" dirty="0">
                <a:solidFill>
                  <a:schemeClr val="accent6"/>
                </a:solidFill>
              </a:rPr>
              <a:t>mixed enrollment</a:t>
            </a:r>
            <a:r>
              <a:rPr lang="en-US" dirty="0">
                <a:solidFill>
                  <a:schemeClr val="accent6"/>
                </a:solidFill>
              </a:rPr>
              <a:t> </a:t>
            </a:r>
            <a:r>
              <a:rPr lang="en-US" i="1" dirty="0">
                <a:solidFill>
                  <a:schemeClr val="accent6"/>
                </a:solidFill>
              </a:rPr>
              <a:t>model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/>
              <a:t>-high school students taking classes with the general college population rather than only with their cohort of high school students--in its dual enrollment program. Examples of partnerships incorporating a mixed enrollment model include: Malden High </a:t>
            </a:r>
            <a:r>
              <a:rPr lang="en-US" dirty="0" smtClean="0"/>
              <a:t>School, Everett </a:t>
            </a:r>
            <a:r>
              <a:rPr lang="en-US" dirty="0"/>
              <a:t>High </a:t>
            </a:r>
            <a:r>
              <a:rPr lang="en-US" dirty="0" smtClean="0"/>
              <a:t>School and Cambridge Rindge and Latin High School.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/>
              <a:t>cohort model</a:t>
            </a:r>
            <a:r>
              <a:rPr lang="en-US" dirty="0"/>
              <a:t> allows high school students at our partner high schools to take college-level courses at their high school along with their peers. Examples of cohort model partners include: Boston Public Schools, </a:t>
            </a:r>
            <a:r>
              <a:rPr lang="en-US" dirty="0" smtClean="0"/>
              <a:t>Chelsea High School and </a:t>
            </a:r>
            <a:r>
              <a:rPr lang="en-US" dirty="0"/>
              <a:t>Medford High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D-PPT-Template-5a">
  <a:themeElements>
    <a:clrScheme name="ATD Color Palette">
      <a:dk1>
        <a:srgbClr val="666666"/>
      </a:dk1>
      <a:lt1>
        <a:srgbClr val="FFFFFF"/>
      </a:lt1>
      <a:dk2>
        <a:srgbClr val="999999"/>
      </a:dk2>
      <a:lt2>
        <a:srgbClr val="CCCCCC"/>
      </a:lt2>
      <a:accent1>
        <a:srgbClr val="149998"/>
      </a:accent1>
      <a:accent2>
        <a:srgbClr val="D5B339"/>
      </a:accent2>
      <a:accent3>
        <a:srgbClr val="7C8AFF"/>
      </a:accent3>
      <a:accent4>
        <a:srgbClr val="AF71CC"/>
      </a:accent4>
      <a:accent5>
        <a:srgbClr val="D77600"/>
      </a:accent5>
      <a:accent6>
        <a:srgbClr val="827098"/>
      </a:accent6>
      <a:hlink>
        <a:srgbClr val="CCCCFF"/>
      </a:hlink>
      <a:folHlink>
        <a:srgbClr val="B2B2B2"/>
      </a:folHlink>
    </a:clrScheme>
    <a:fontScheme name="PLA-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PLA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D-PPT-Template-5a">
  <a:themeElements>
    <a:clrScheme name="ATD Color Palette">
      <a:dk1>
        <a:srgbClr val="666666"/>
      </a:dk1>
      <a:lt1>
        <a:srgbClr val="FFFFFF"/>
      </a:lt1>
      <a:dk2>
        <a:srgbClr val="999999"/>
      </a:dk2>
      <a:lt2>
        <a:srgbClr val="CCCCCC"/>
      </a:lt2>
      <a:accent1>
        <a:srgbClr val="149998"/>
      </a:accent1>
      <a:accent2>
        <a:srgbClr val="D5B339"/>
      </a:accent2>
      <a:accent3>
        <a:srgbClr val="7C8AFF"/>
      </a:accent3>
      <a:accent4>
        <a:srgbClr val="AF71CC"/>
      </a:accent4>
      <a:accent5>
        <a:srgbClr val="D77600"/>
      </a:accent5>
      <a:accent6>
        <a:srgbClr val="827098"/>
      </a:accent6>
      <a:hlink>
        <a:srgbClr val="CCCCFF"/>
      </a:hlink>
      <a:folHlink>
        <a:srgbClr val="B2B2B2"/>
      </a:folHlink>
    </a:clrScheme>
    <a:fontScheme name="PLA-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PLA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239</Words>
  <Application>Microsoft Office PowerPoint</Application>
  <PresentationFormat>On-screen Show (4:3)</PresentationFormat>
  <Paragraphs>32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ATD-PPT-Template-5a</vt:lpstr>
      <vt:lpstr>1_ATD-PPT-Template-5a</vt:lpstr>
      <vt:lpstr>PowerPoint Presentation</vt:lpstr>
      <vt:lpstr>PowerPoint Presentation</vt:lpstr>
      <vt:lpstr>Early College Model</vt:lpstr>
      <vt:lpstr>Curriculum Alignment &amp;  Mixed Enrollment Model</vt:lpstr>
    </vt:vector>
  </TitlesOfParts>
  <Company>Montgomery County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County Community College Student Success Initiatives</dc:title>
  <dc:creator>cschwartz</dc:creator>
  <cp:lastModifiedBy>Nuri G Chandler-Smith</cp:lastModifiedBy>
  <cp:revision>234</cp:revision>
  <cp:lastPrinted>2014-02-23T13:15:42Z</cp:lastPrinted>
  <dcterms:created xsi:type="dcterms:W3CDTF">2014-02-17T16:22:37Z</dcterms:created>
  <dcterms:modified xsi:type="dcterms:W3CDTF">2018-10-22T21:17:22Z</dcterms:modified>
</cp:coreProperties>
</file>